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7" r:id="rId5"/>
    <p:sldId id="277" r:id="rId6"/>
    <p:sldId id="268" r:id="rId7"/>
    <p:sldId id="270" r:id="rId8"/>
    <p:sldId id="273" r:id="rId9"/>
    <p:sldId id="285" r:id="rId10"/>
    <p:sldId id="279" r:id="rId11"/>
    <p:sldId id="282" r:id="rId12"/>
    <p:sldId id="283" r:id="rId13"/>
    <p:sldId id="287" r:id="rId14"/>
    <p:sldId id="288" r:id="rId15"/>
    <p:sldId id="289" r:id="rId16"/>
    <p:sldId id="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21918C"/>
    <a:srgbClr val="39568C"/>
    <a:srgbClr val="440154"/>
    <a:srgbClr val="3B528B"/>
    <a:srgbClr val="2C567A"/>
    <a:srgbClr val="B8DE29"/>
    <a:srgbClr val="404788"/>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15989-D38E-EA18-6F92-76BEFF50BEEA}" v="2" dt="2022-03-05T23:35:40.633"/>
    <p1510:client id="{324A2EF4-56B0-4944-B81E-B0D78A5B9645}" v="9" dt="2022-03-05T21:45:49.641"/>
    <p1510:client id="{C7B33F9A-A5E7-6ACE-757E-D294CB2F8F6A}" v="505" dt="2022-03-05T21:43:44.113"/>
    <p1510:client id="{E8015C4E-6D52-2252-674E-B0C3FF7B9E77}" v="3" dt="2022-03-05T18:25:20.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23"/>
  </p:normalViewPr>
  <p:slideViewPr>
    <p:cSldViewPr snapToGrid="0" snapToObjects="1">
      <p:cViewPr varScale="1">
        <p:scale>
          <a:sx n="90" d="100"/>
          <a:sy n="90" d="100"/>
        </p:scale>
        <p:origin x="896" y="20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3/5/22</a:t>
            </a:fld>
            <a:endParaRPr lang="en-US"/>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3/5/22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Good evening. </a:t>
            </a:r>
            <a:r>
              <a:rPr lang="en-US" sz="1800">
                <a:latin typeface="Calibri" panose="020F0502020204030204" pitchFamily="34" charset="0"/>
                <a:ea typeface="Calibri" panose="020F0502020204030204" pitchFamily="34" charset="0"/>
                <a:cs typeface="Times New Roman" panose="02020603050405020304" pitchFamily="18" charset="0"/>
              </a:rPr>
              <a:t>We </a:t>
            </a:r>
            <a:r>
              <a:rPr lang="en-US" sz="1800">
                <a:effectLst/>
                <a:latin typeface="Calibri" panose="020F0502020204030204" pitchFamily="34" charset="0"/>
                <a:ea typeface="Calibri" panose="020F0502020204030204" pitchFamily="34" charset="0"/>
                <a:cs typeface="Times New Roman" panose="02020603050405020304" pitchFamily="18" charset="0"/>
              </a:rPr>
              <a:t>are here to share the results of our exploratory data analysis on Beers and Breweries across the United States.</a:t>
            </a:r>
          </a:p>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KNN model classifier allows us to predict the Ale type (IPA or other) of a beer based on its closest beers in terms of ABV and IBU levels. For our data, the model performed best at predicting ale type when looking at the 14 closest beers, with an accuracy of almost 85%. In other words, we believe the model will properly categorize a beer’s ale type as IPA or other for close to 85 out of every 100 beers.</a:t>
            </a:r>
          </a:p>
          <a:p>
            <a:r>
              <a:rPr lang="en-US" dirty="0"/>
              <a:t>Moreover, our model’s specificity, or its ability to properly classify other Ales as Ale was also the highest at k=14 with a value of almost 86%.</a:t>
            </a:r>
          </a:p>
          <a:p>
            <a:r>
              <a:rPr lang="en-US" dirty="0"/>
              <a:t>While looking at the 14 closest beers, the model properly classified IPA’s as IPA’s 83.64% of the time (slightly below the maximum sensitivity of 83.65% for k=5).</a:t>
            </a:r>
          </a:p>
          <a:p>
            <a:r>
              <a:rPr lang="en-US" dirty="0"/>
              <a:t>Considering the model clearly performs best in terms of accuracy and it’s ability to properly classify other ale’s as “Ale” by looking at the 14 closest beers, we believe this is the optimal model to use to classify IPA and Ales for </a:t>
            </a:r>
            <a:r>
              <a:rPr lang="en-US"/>
              <a:t>this sample.</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a:p>
        </p:txBody>
      </p:sp>
    </p:spTree>
    <p:extLst>
      <p:ext uri="{BB962C8B-B14F-4D97-AF65-F5344CB8AC3E}">
        <p14:creationId xmlns:p14="http://schemas.microsoft.com/office/powerpoint/2010/main" val="268260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39028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2419906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42094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Here’s a breakdown of the information that was used for this analysis.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data we were provided included information for 558 breweries and over 2400 beers from all 50 US states and the Washington DC area. Our analysis was focused on the Alcohol by volume (or ABV) for 2,348 beers and the International Bitterness Units for 1405 beers. </a:t>
            </a:r>
          </a:p>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a:p>
        </p:txBody>
      </p:sp>
    </p:spTree>
    <p:extLst>
      <p:ext uri="{BB962C8B-B14F-4D97-AF65-F5344CB8AC3E}">
        <p14:creationId xmlns:p14="http://schemas.microsoft.com/office/powerpoint/2010/main" val="77457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requested, We broke down the number of breweries to see how many were located </a:t>
            </a:r>
            <a:r>
              <a:rPr lang="en-US" sz="1800">
                <a:effectLst/>
                <a:latin typeface="Calibri" panose="020F0502020204030204" pitchFamily="34" charset="0"/>
                <a:ea typeface="Calibri" panose="020F0502020204030204" pitchFamily="34" charset="0"/>
                <a:cs typeface="Times New Roman" panose="02020603050405020304" pitchFamily="18" charset="0"/>
              </a:rPr>
              <a:t>in each state,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can see that the west coast has a large number of breweries, with all 3 states in the top 10 with most breweries. Colorado is number one on the list with 47 breweries, even though the state ranks 21</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overall population with 5.81 million residents (by 2021 estimates), California is second in number of breweries, even though it ranks first in population with a population almost 7 times the size of Colorado. Oregon ranks 4</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breweries with 29, and it’s the smallest state by population in the top 10 breweries by state. </a:t>
            </a:r>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58754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84879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can see the breakdown of ABV and IBU by state. The state with the highest ABV is Colorado, which was also the state with the largest number of breweries. Colorado has a maximum ABV of 12.8%, even though the maximum ABV allowed to be sold at grocery stores across the state is only 3.2%, Colorado is followed closely by Kentucky and 12.5 and 12%.</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Not all breweries report IBU values for their beers, and this sample significantly smaller as mentioned earlier, the sample included only one South Dakota brewery, which did not report IBUs, this is reflected on the map where the state is blank. The state with the highest IBU was Oregon, but interestingly the maximum IBU values were closer among the states than ABV which could reflect a reporting bias where only the values for more bitter brews gets reported. </a:t>
            </a: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a:p>
        </p:txBody>
      </p:sp>
    </p:spTree>
    <p:extLst>
      <p:ext uri="{BB962C8B-B14F-4D97-AF65-F5344CB8AC3E}">
        <p14:creationId xmlns:p14="http://schemas.microsoft.com/office/powerpoint/2010/main" val="2591988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Here we can see the alcohol by volume distribution for all 2348 beers in the sample. We can see that the distribution skews right, one thing of note is that the distribution has a pronounced peak just under 10% ABV, This could be an indication of rounding, since there is a much larger number of beers with an ABV of 9.9% than with values slightly above or slightly below that mark. It seems breweries are targeting the spot right under 10%. Another thing of note is that there is an outlier on the low end of the distribution, The smallest ABV value corresponds to Scotty K Na, a discontinued low alcohol content brew with an ABV of .1%</a:t>
            </a: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a:p>
        </p:txBody>
      </p:sp>
    </p:spTree>
    <p:extLst>
      <p:ext uri="{BB962C8B-B14F-4D97-AF65-F5344CB8AC3E}">
        <p14:creationId xmlns:p14="http://schemas.microsoft.com/office/powerpoint/2010/main" val="59570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a:t>Website </a:t>
            </a:r>
            <a:r>
              <a:rPr lang="en-US" noProof="0" err="1"/>
              <a:t>url</a:t>
            </a:r>
            <a:r>
              <a:rPr lang="en-US" noProof="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a:t>Website </a:t>
            </a:r>
            <a:r>
              <a:rPr lang="en-US" noProof="0" err="1"/>
              <a:t>url</a:t>
            </a:r>
            <a:r>
              <a:rPr lang="en-US" noProof="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rgbClr val="395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9973886" y="-270268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21" name="Group 20">
            <a:extLst>
              <a:ext uri="{FF2B5EF4-FFF2-40B4-BE49-F238E27FC236}">
                <a16:creationId xmlns:a16="http://schemas.microsoft.com/office/drawing/2014/main" id="{E96A6BDC-404C-4B82-8940-9CE7B46EA69F}"/>
              </a:ext>
            </a:extLst>
          </p:cNvPr>
          <p:cNvGrpSpPr/>
          <p:nvPr userDrawn="1"/>
        </p:nvGrpSpPr>
        <p:grpSpPr>
          <a:xfrm rot="8650774" flipH="1" flipV="1">
            <a:off x="9973886" y="-270268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FC52511-DA57-4FD0-944B-11EA5212E4B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E3DA35D2-F0A3-4BDB-B058-CE2F39363CF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A5A3051E-57FA-474F-BDD9-AB028A104C5F}"/>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rgbClr val="395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rgbClr val="395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8B9541-2EF2-4250-96C8-2796D67808C2}"/>
              </a:ext>
            </a:extLst>
          </p:cNvPr>
          <p:cNvSpPr/>
          <p:nvPr userDrawn="1"/>
        </p:nvSpPr>
        <p:spPr>
          <a:xfrm>
            <a:off x="6096001" y="4465778"/>
            <a:ext cx="6096000" cy="1935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319792"/>
            <a:ext cx="6178063" cy="19351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4150055" y="1365162"/>
            <a:ext cx="1836798" cy="183679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797829" y="1979182"/>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5797829" y="5143302"/>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
        <p:nvSpPr>
          <p:cNvPr id="19" name="Oval 18">
            <a:extLst>
              <a:ext uri="{FF2B5EF4-FFF2-40B4-BE49-F238E27FC236}">
                <a16:creationId xmlns:a16="http://schemas.microsoft.com/office/drawing/2014/main" id="{B87BCC67-B5E6-4774-B44A-9D5BF0FFB19F}"/>
              </a:ext>
            </a:extLst>
          </p:cNvPr>
          <p:cNvSpPr>
            <a:spLocks noChangeAspect="1"/>
          </p:cNvSpPr>
          <p:nvPr userDrawn="1"/>
        </p:nvSpPr>
        <p:spPr>
          <a:xfrm>
            <a:off x="6204983" y="4527646"/>
            <a:ext cx="1836798" cy="1836798"/>
          </a:xfrm>
          <a:prstGeom prst="ellipse">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rgbClr val="219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3/5/22</a:t>
            </a:fld>
            <a:endParaRPr lang="en-US" noProof="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a:solidFill>
                  <a:srgbClr val="39568C"/>
                </a:solidFill>
              </a:rPr>
              <a:t>Beers &amp; Breweries EDA</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683915"/>
          </a:xfrm>
        </p:spPr>
        <p:txBody>
          <a:bodyPr/>
          <a:lstStyle/>
          <a:p>
            <a:r>
              <a:rPr lang="en-US"/>
              <a:t>Kendall Scott</a:t>
            </a:r>
          </a:p>
          <a:p>
            <a:r>
              <a:rPr lang="en-US"/>
              <a:t>Miguel Bonilla</a:t>
            </a:r>
          </a:p>
        </p:txBody>
      </p:sp>
      <p:pic>
        <p:nvPicPr>
          <p:cNvPr id="7" name="Picture Placeholder 6" descr="A close-up of a key chain&#10;&#10;Description automatically generated with low confidence">
            <a:extLst>
              <a:ext uri="{FF2B5EF4-FFF2-40B4-BE49-F238E27FC236}">
                <a16:creationId xmlns:a16="http://schemas.microsoft.com/office/drawing/2014/main" id="{E1689112-8E89-4AEC-8201-B278B6CEAE17}"/>
              </a:ext>
            </a:extLst>
          </p:cNvPr>
          <p:cNvPicPr>
            <a:picLocks noGrp="1" noChangeAspect="1"/>
          </p:cNvPicPr>
          <p:nvPr>
            <p:ph type="pic" sz="quarter" idx="10"/>
          </p:nvPr>
        </p:nvPicPr>
        <p:blipFill>
          <a:blip r:embed="rId3"/>
          <a:srcRect t="16667" b="16667"/>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39F03-4708-4885-9E41-DF8502C5C10D}"/>
              </a:ext>
            </a:extLst>
          </p:cNvPr>
          <p:cNvSpPr>
            <a:spLocks noGrp="1"/>
          </p:cNvSpPr>
          <p:nvPr>
            <p:ph type="sldNum" sz="quarter" idx="12"/>
          </p:nvPr>
        </p:nvSpPr>
        <p:spPr/>
        <p:txBody>
          <a:bodyPr/>
          <a:lstStyle/>
          <a:p>
            <a:fld id="{9EC71654-96A5-4280-94F3-931C61A9F92C}" type="slidenum">
              <a:rPr lang="en-US" noProof="0" smtClean="0"/>
              <a:pPr/>
              <a:t>10</a:t>
            </a:fld>
            <a:endParaRPr lang="en-US" noProof="0"/>
          </a:p>
        </p:txBody>
      </p:sp>
      <p:sp>
        <p:nvSpPr>
          <p:cNvPr id="3" name="Title 2">
            <a:extLst>
              <a:ext uri="{FF2B5EF4-FFF2-40B4-BE49-F238E27FC236}">
                <a16:creationId xmlns:a16="http://schemas.microsoft.com/office/drawing/2014/main" id="{7AF9F61E-6E93-4E5F-B98E-C0A87E3A802D}"/>
              </a:ext>
            </a:extLst>
          </p:cNvPr>
          <p:cNvSpPr>
            <a:spLocks noGrp="1"/>
          </p:cNvSpPr>
          <p:nvPr>
            <p:ph type="title"/>
          </p:nvPr>
        </p:nvSpPr>
        <p:spPr>
          <a:xfrm>
            <a:off x="839789" y="457200"/>
            <a:ext cx="3119564" cy="1045613"/>
          </a:xfrm>
        </p:spPr>
        <p:txBody>
          <a:bodyPr/>
          <a:lstStyle/>
          <a:p>
            <a:r>
              <a:rPr lang="en-US" dirty="0"/>
              <a:t>KNN</a:t>
            </a:r>
            <a:br>
              <a:rPr lang="en-US" dirty="0"/>
            </a:br>
            <a:r>
              <a:rPr lang="en-US" dirty="0"/>
              <a:t>IPA/Ale Classifier</a:t>
            </a:r>
          </a:p>
        </p:txBody>
      </p:sp>
      <p:sp>
        <p:nvSpPr>
          <p:cNvPr id="4" name="Text Placeholder 3">
            <a:extLst>
              <a:ext uri="{FF2B5EF4-FFF2-40B4-BE49-F238E27FC236}">
                <a16:creationId xmlns:a16="http://schemas.microsoft.com/office/drawing/2014/main" id="{469BE60A-A7ED-47E2-9FA5-AAD0AB791901}"/>
              </a:ext>
            </a:extLst>
          </p:cNvPr>
          <p:cNvSpPr>
            <a:spLocks noGrp="1"/>
          </p:cNvSpPr>
          <p:nvPr>
            <p:ph type="body" sz="half" idx="2"/>
          </p:nvPr>
        </p:nvSpPr>
        <p:spPr>
          <a:xfrm>
            <a:off x="839789" y="1608664"/>
            <a:ext cx="3119564" cy="3811588"/>
          </a:xfrm>
        </p:spPr>
        <p:txBody>
          <a:bodyPr/>
          <a:lstStyle/>
          <a:p>
            <a:pPr marL="285750" indent="-285750">
              <a:buFont typeface="Arial" panose="020B0604020202020204" pitchFamily="34" charset="0"/>
              <a:buChar char="•"/>
            </a:pPr>
            <a:r>
              <a:rPr lang="en-US" dirty="0"/>
              <a:t>Classify as either IPA or other Ale based on ABV and IBU levels</a:t>
            </a:r>
          </a:p>
          <a:p>
            <a:pPr marL="285750" indent="-285750">
              <a:buFont typeface="Arial" panose="020B0604020202020204" pitchFamily="34" charset="0"/>
              <a:buChar char="•"/>
            </a:pPr>
            <a:r>
              <a:rPr lang="en-US" dirty="0"/>
              <a:t>Looking at the 14 closest beers (k=14) produces best results</a:t>
            </a:r>
          </a:p>
          <a:p>
            <a:pPr marL="285750" indent="-285750">
              <a:buFont typeface="Arial" panose="020B0604020202020204" pitchFamily="34" charset="0"/>
              <a:buChar char="•"/>
            </a:pPr>
            <a:r>
              <a:rPr lang="en-US" dirty="0"/>
              <a:t>Model accuracy 84.98%</a:t>
            </a:r>
          </a:p>
          <a:p>
            <a:pPr marL="285750" indent="-285750">
              <a:buFont typeface="Arial" panose="020B0604020202020204" pitchFamily="34" charset="0"/>
              <a:buChar char="•"/>
            </a:pPr>
            <a:r>
              <a:rPr lang="en-US" dirty="0"/>
              <a:t>Specificity 85.98%</a:t>
            </a:r>
          </a:p>
          <a:p>
            <a:pPr marL="285750" indent="-285750">
              <a:buFont typeface="Arial" panose="020B0604020202020204" pitchFamily="34" charset="0"/>
              <a:buChar char="•"/>
            </a:pPr>
            <a:r>
              <a:rPr lang="en-US" dirty="0"/>
              <a:t>Sensitivity </a:t>
            </a:r>
          </a:p>
        </p:txBody>
      </p:sp>
      <p:pic>
        <p:nvPicPr>
          <p:cNvPr id="9" name="Picture 8">
            <a:extLst>
              <a:ext uri="{FF2B5EF4-FFF2-40B4-BE49-F238E27FC236}">
                <a16:creationId xmlns:a16="http://schemas.microsoft.com/office/drawing/2014/main" id="{99C79C80-C415-483E-8934-913EDC96B2AE}"/>
              </a:ext>
            </a:extLst>
          </p:cNvPr>
          <p:cNvPicPr>
            <a:picLocks noChangeAspect="1"/>
          </p:cNvPicPr>
          <p:nvPr/>
        </p:nvPicPr>
        <p:blipFill>
          <a:blip r:embed="rId3"/>
          <a:stretch>
            <a:fillRect/>
          </a:stretch>
        </p:blipFill>
        <p:spPr>
          <a:xfrm>
            <a:off x="480414" y="4016302"/>
            <a:ext cx="3735321" cy="2304256"/>
          </a:xfrm>
          <a:prstGeom prst="rect">
            <a:avLst/>
          </a:prstGeom>
        </p:spPr>
      </p:pic>
      <p:pic>
        <p:nvPicPr>
          <p:cNvPr id="10" name="Picture 9">
            <a:extLst>
              <a:ext uri="{FF2B5EF4-FFF2-40B4-BE49-F238E27FC236}">
                <a16:creationId xmlns:a16="http://schemas.microsoft.com/office/drawing/2014/main" id="{1B554878-8DFD-46EC-A26C-09EECB1EB624}"/>
              </a:ext>
            </a:extLst>
          </p:cNvPr>
          <p:cNvPicPr>
            <a:picLocks noChangeAspect="1"/>
          </p:cNvPicPr>
          <p:nvPr/>
        </p:nvPicPr>
        <p:blipFill>
          <a:blip r:embed="rId4"/>
          <a:stretch>
            <a:fillRect/>
          </a:stretch>
        </p:blipFill>
        <p:spPr>
          <a:xfrm>
            <a:off x="7951056" y="4016302"/>
            <a:ext cx="3735321" cy="2304256"/>
          </a:xfrm>
          <a:prstGeom prst="rect">
            <a:avLst/>
          </a:prstGeom>
        </p:spPr>
      </p:pic>
      <p:grpSp>
        <p:nvGrpSpPr>
          <p:cNvPr id="13" name="Group 12">
            <a:extLst>
              <a:ext uri="{FF2B5EF4-FFF2-40B4-BE49-F238E27FC236}">
                <a16:creationId xmlns:a16="http://schemas.microsoft.com/office/drawing/2014/main" id="{3A6D312F-A434-4453-98B4-97D9E579038C}"/>
              </a:ext>
            </a:extLst>
          </p:cNvPr>
          <p:cNvGrpSpPr/>
          <p:nvPr/>
        </p:nvGrpSpPr>
        <p:grpSpPr>
          <a:xfrm>
            <a:off x="4487854" y="1"/>
            <a:ext cx="6261777" cy="3862784"/>
            <a:chOff x="4896384" y="252015"/>
            <a:chExt cx="5853247" cy="3610769"/>
          </a:xfrm>
        </p:grpSpPr>
        <p:pic>
          <p:nvPicPr>
            <p:cNvPr id="7" name="Picture 6">
              <a:extLst>
                <a:ext uri="{FF2B5EF4-FFF2-40B4-BE49-F238E27FC236}">
                  <a16:creationId xmlns:a16="http://schemas.microsoft.com/office/drawing/2014/main" id="{FADECA15-A50F-427C-BEB9-93433C3D1F9F}"/>
                </a:ext>
              </a:extLst>
            </p:cNvPr>
            <p:cNvPicPr>
              <a:picLocks noChangeAspect="1"/>
            </p:cNvPicPr>
            <p:nvPr/>
          </p:nvPicPr>
          <p:blipFill>
            <a:blip r:embed="rId5"/>
            <a:stretch>
              <a:fillRect/>
            </a:stretch>
          </p:blipFill>
          <p:spPr>
            <a:xfrm>
              <a:off x="4896384" y="252015"/>
              <a:ext cx="5853247" cy="3610769"/>
            </a:xfrm>
            <a:prstGeom prst="rect">
              <a:avLst/>
            </a:prstGeom>
          </p:spPr>
        </p:pic>
        <p:sp>
          <p:nvSpPr>
            <p:cNvPr id="12" name="TextBox 11">
              <a:extLst>
                <a:ext uri="{FF2B5EF4-FFF2-40B4-BE49-F238E27FC236}">
                  <a16:creationId xmlns:a16="http://schemas.microsoft.com/office/drawing/2014/main" id="{FBFEB930-300A-41CF-A5BD-A5F2E9F50BA2}"/>
                </a:ext>
              </a:extLst>
            </p:cNvPr>
            <p:cNvSpPr txBox="1"/>
            <p:nvPr/>
          </p:nvSpPr>
          <p:spPr>
            <a:xfrm>
              <a:off x="5483619" y="1446890"/>
              <a:ext cx="669365" cy="261610"/>
            </a:xfrm>
            <a:prstGeom prst="rect">
              <a:avLst/>
            </a:prstGeom>
            <a:noFill/>
          </p:spPr>
          <p:txBody>
            <a:bodyPr wrap="square" rtlCol="0">
              <a:spAutoFit/>
            </a:bodyPr>
            <a:lstStyle/>
            <a:p>
              <a:r>
                <a:rPr lang="en-US" sz="1100" dirty="0">
                  <a:solidFill>
                    <a:srgbClr val="FF0000"/>
                  </a:solidFill>
                </a:rPr>
                <a:t>K=14</a:t>
              </a:r>
            </a:p>
          </p:txBody>
        </p:sp>
      </p:grpSp>
      <p:sp>
        <p:nvSpPr>
          <p:cNvPr id="14" name="Oval 13">
            <a:extLst>
              <a:ext uri="{FF2B5EF4-FFF2-40B4-BE49-F238E27FC236}">
                <a16:creationId xmlns:a16="http://schemas.microsoft.com/office/drawing/2014/main" id="{6B0B7AA5-F2F1-4F36-841E-F9EE9DE53BFA}"/>
              </a:ext>
            </a:extLst>
          </p:cNvPr>
          <p:cNvSpPr/>
          <p:nvPr/>
        </p:nvSpPr>
        <p:spPr>
          <a:xfrm>
            <a:off x="4974324" y="1508340"/>
            <a:ext cx="1013351" cy="10133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DE80131B-0FA7-4865-A2D4-307F32D2AD81}"/>
              </a:ext>
            </a:extLst>
          </p:cNvPr>
          <p:cNvPicPr>
            <a:picLocks noChangeAspect="1"/>
          </p:cNvPicPr>
          <p:nvPr/>
        </p:nvPicPr>
        <p:blipFill>
          <a:blip r:embed="rId6"/>
          <a:stretch>
            <a:fillRect/>
          </a:stretch>
        </p:blipFill>
        <p:spPr>
          <a:xfrm>
            <a:off x="4215735" y="4016302"/>
            <a:ext cx="3735321" cy="2304256"/>
          </a:xfrm>
          <a:prstGeom prst="rect">
            <a:avLst/>
          </a:prstGeom>
        </p:spPr>
      </p:pic>
      <p:sp>
        <p:nvSpPr>
          <p:cNvPr id="5" name="Isosceles Triangle 4">
            <a:extLst>
              <a:ext uri="{FF2B5EF4-FFF2-40B4-BE49-F238E27FC236}">
                <a16:creationId xmlns:a16="http://schemas.microsoft.com/office/drawing/2014/main" id="{96A80834-BB71-415C-B587-FD2F11D31BF0}"/>
              </a:ext>
            </a:extLst>
          </p:cNvPr>
          <p:cNvSpPr/>
          <p:nvPr/>
        </p:nvSpPr>
        <p:spPr>
          <a:xfrm>
            <a:off x="5458139" y="1998112"/>
            <a:ext cx="45719" cy="45719"/>
          </a:xfrm>
          <a:prstGeom prst="triangle">
            <a:avLst/>
          </a:prstGeom>
          <a:solidFill>
            <a:srgbClr val="FF0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F00567-D4C0-43B4-9361-3D21CBCD69CE}"/>
              </a:ext>
            </a:extLst>
          </p:cNvPr>
          <p:cNvSpPr/>
          <p:nvPr/>
        </p:nvSpPr>
        <p:spPr>
          <a:xfrm>
            <a:off x="5118442" y="1660741"/>
            <a:ext cx="720510" cy="720510"/>
          </a:xfrm>
          <a:prstGeom prst="ellipse">
            <a:avLst/>
          </a:prstGeom>
          <a:no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A1E8C43-5477-448A-846C-4295F9C7EAF4}"/>
              </a:ext>
            </a:extLst>
          </p:cNvPr>
          <p:cNvSpPr txBox="1"/>
          <p:nvPr/>
        </p:nvSpPr>
        <p:spPr>
          <a:xfrm>
            <a:off x="5423992" y="1729483"/>
            <a:ext cx="716084" cy="261610"/>
          </a:xfrm>
          <a:prstGeom prst="rect">
            <a:avLst/>
          </a:prstGeom>
          <a:noFill/>
        </p:spPr>
        <p:txBody>
          <a:bodyPr wrap="square" rtlCol="0">
            <a:spAutoFit/>
          </a:bodyPr>
          <a:lstStyle/>
          <a:p>
            <a:r>
              <a:rPr lang="en-US" sz="1100" dirty="0">
                <a:solidFill>
                  <a:srgbClr val="666666"/>
                </a:solidFill>
              </a:rPr>
              <a:t>K=3</a:t>
            </a:r>
          </a:p>
        </p:txBody>
      </p:sp>
    </p:spTree>
    <p:extLst>
      <p:ext uri="{BB962C8B-B14F-4D97-AF65-F5344CB8AC3E}">
        <p14:creationId xmlns:p14="http://schemas.microsoft.com/office/powerpoint/2010/main" val="278851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60B337-42E0-4DBC-B261-FDD4F2FA07E2}"/>
              </a:ext>
            </a:extLst>
          </p:cNvPr>
          <p:cNvSpPr/>
          <p:nvPr/>
        </p:nvSpPr>
        <p:spPr>
          <a:xfrm>
            <a:off x="5382" y="599387"/>
            <a:ext cx="12185947" cy="5750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Beer Styles</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11</a:t>
            </a:fld>
            <a:endParaRPr lang="en-US" noProof="0"/>
          </a:p>
        </p:txBody>
      </p:sp>
      <p:pic>
        <p:nvPicPr>
          <p:cNvPr id="7" name="Picture 7" descr="Table&#10;&#10;Description automatically generated">
            <a:extLst>
              <a:ext uri="{FF2B5EF4-FFF2-40B4-BE49-F238E27FC236}">
                <a16:creationId xmlns:a16="http://schemas.microsoft.com/office/drawing/2014/main" id="{99DAE02F-D2CF-46C8-98E8-CC216DB1F10B}"/>
              </a:ext>
            </a:extLst>
          </p:cNvPr>
          <p:cNvPicPr>
            <a:picLocks noChangeAspect="1"/>
          </p:cNvPicPr>
          <p:nvPr/>
        </p:nvPicPr>
        <p:blipFill>
          <a:blip r:embed="rId3"/>
          <a:stretch>
            <a:fillRect/>
          </a:stretch>
        </p:blipFill>
        <p:spPr>
          <a:xfrm>
            <a:off x="9728214" y="837415"/>
            <a:ext cx="2460890" cy="3957687"/>
          </a:xfrm>
          <a:prstGeom prst="rect">
            <a:avLst/>
          </a:prstGeom>
        </p:spPr>
      </p:pic>
      <p:sp>
        <p:nvSpPr>
          <p:cNvPr id="9" name="Content Placeholder 2">
            <a:extLst>
              <a:ext uri="{FF2B5EF4-FFF2-40B4-BE49-F238E27FC236}">
                <a16:creationId xmlns:a16="http://schemas.microsoft.com/office/drawing/2014/main" id="{4E7B6AE8-FD42-4F00-A0A5-930650C987C0}"/>
              </a:ext>
            </a:extLst>
          </p:cNvPr>
          <p:cNvSpPr txBox="1">
            <a:spLocks/>
          </p:cNvSpPr>
          <p:nvPr/>
        </p:nvSpPr>
        <p:spPr>
          <a:xfrm>
            <a:off x="374299" y="6378502"/>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panose="020B0604020202020204" pitchFamily="34" charset="0"/>
            </a:pPr>
            <a:r>
              <a:rPr lang="en-US" sz="1600" dirty="0">
                <a:cs typeface="Calibri"/>
              </a:rPr>
              <a:t>American Ale and American IPA make up 57% of the beers analyzed.</a:t>
            </a:r>
            <a:endParaRPr lang="en-US" sz="1600" dirty="0">
              <a:ea typeface="+mn-lt"/>
              <a:cs typeface="+mn-lt"/>
            </a:endParaRPr>
          </a:p>
        </p:txBody>
      </p:sp>
      <p:pic>
        <p:nvPicPr>
          <p:cNvPr id="18" name="Picture 18">
            <a:extLst>
              <a:ext uri="{FF2B5EF4-FFF2-40B4-BE49-F238E27FC236}">
                <a16:creationId xmlns:a16="http://schemas.microsoft.com/office/drawing/2014/main" id="{32E93765-F683-4B24-B1F8-4686E20A0877}"/>
              </a:ext>
            </a:extLst>
          </p:cNvPr>
          <p:cNvPicPr>
            <a:picLocks noChangeAspect="1"/>
          </p:cNvPicPr>
          <p:nvPr/>
        </p:nvPicPr>
        <p:blipFill>
          <a:blip r:embed="rId4"/>
          <a:stretch>
            <a:fillRect/>
          </a:stretch>
        </p:blipFill>
        <p:spPr>
          <a:xfrm>
            <a:off x="552086" y="1173568"/>
            <a:ext cx="8383751" cy="4511181"/>
          </a:xfrm>
          <a:prstGeom prst="rect">
            <a:avLst/>
          </a:prstGeom>
        </p:spPr>
      </p:pic>
      <p:pic>
        <p:nvPicPr>
          <p:cNvPr id="2" name="Picture 2" descr="Map&#10;&#10;Description automatically generated">
            <a:extLst>
              <a:ext uri="{FF2B5EF4-FFF2-40B4-BE49-F238E27FC236}">
                <a16:creationId xmlns:a16="http://schemas.microsoft.com/office/drawing/2014/main" id="{7AB3479C-9081-454A-BE69-CCB089E14CFA}"/>
              </a:ext>
            </a:extLst>
          </p:cNvPr>
          <p:cNvPicPr>
            <a:picLocks noChangeAspect="1"/>
          </p:cNvPicPr>
          <p:nvPr/>
        </p:nvPicPr>
        <p:blipFill>
          <a:blip r:embed="rId5"/>
          <a:stretch>
            <a:fillRect/>
          </a:stretch>
        </p:blipFill>
        <p:spPr>
          <a:xfrm>
            <a:off x="76200" y="958892"/>
            <a:ext cx="9467652" cy="4731488"/>
          </a:xfrm>
          <a:prstGeom prst="rect">
            <a:avLst/>
          </a:prstGeom>
        </p:spPr>
      </p:pic>
    </p:spTree>
    <p:extLst>
      <p:ext uri="{BB962C8B-B14F-4D97-AF65-F5344CB8AC3E}">
        <p14:creationId xmlns:p14="http://schemas.microsoft.com/office/powerpoint/2010/main" val="313279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45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60B337-42E0-4DBC-B261-FDD4F2FA07E2}"/>
              </a:ext>
            </a:extLst>
          </p:cNvPr>
          <p:cNvSpPr/>
          <p:nvPr/>
        </p:nvSpPr>
        <p:spPr>
          <a:xfrm>
            <a:off x="5382" y="599387"/>
            <a:ext cx="12185947" cy="57157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377041" y="218363"/>
            <a:ext cx="4791301" cy="3743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IBU &amp; ABV by Beer Style</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12</a:t>
            </a:fld>
            <a:endParaRPr lang="en-US" noProof="0"/>
          </a:p>
        </p:txBody>
      </p:sp>
      <p:sp>
        <p:nvSpPr>
          <p:cNvPr id="9" name="Content Placeholder 2">
            <a:extLst>
              <a:ext uri="{FF2B5EF4-FFF2-40B4-BE49-F238E27FC236}">
                <a16:creationId xmlns:a16="http://schemas.microsoft.com/office/drawing/2014/main" id="{4E7B6AE8-FD42-4F00-A0A5-930650C987C0}"/>
              </a:ext>
            </a:extLst>
          </p:cNvPr>
          <p:cNvSpPr txBox="1">
            <a:spLocks/>
          </p:cNvSpPr>
          <p:nvPr/>
        </p:nvSpPr>
        <p:spPr>
          <a:xfrm>
            <a:off x="374299" y="6378502"/>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panose="020B0604020202020204" pitchFamily="34" charset="0"/>
            </a:pPr>
            <a:r>
              <a:rPr lang="en-US" sz="1600" dirty="0">
                <a:cs typeface="Calibri"/>
              </a:rPr>
              <a:t>American IPA has the highest median IBU and ABV.</a:t>
            </a:r>
            <a:endParaRPr lang="en-US" sz="1600" dirty="0">
              <a:ea typeface="+mn-lt"/>
              <a:cs typeface="+mn-lt"/>
            </a:endParaRPr>
          </a:p>
        </p:txBody>
      </p:sp>
      <p:pic>
        <p:nvPicPr>
          <p:cNvPr id="5" name="Picture 7" descr="Chart, box and whisker chart&#10;&#10;Description automatically generated">
            <a:extLst>
              <a:ext uri="{FF2B5EF4-FFF2-40B4-BE49-F238E27FC236}">
                <a16:creationId xmlns:a16="http://schemas.microsoft.com/office/drawing/2014/main" id="{EB326044-6409-4EC7-BB9C-BF3CE45580C6}"/>
              </a:ext>
            </a:extLst>
          </p:cNvPr>
          <p:cNvPicPr>
            <a:picLocks noChangeAspect="1"/>
          </p:cNvPicPr>
          <p:nvPr/>
        </p:nvPicPr>
        <p:blipFill rotWithShape="1">
          <a:blip r:embed="rId3"/>
          <a:srcRect t="1587" r="-212" b="-163"/>
          <a:stretch/>
        </p:blipFill>
        <p:spPr>
          <a:xfrm>
            <a:off x="4671848" y="761057"/>
            <a:ext cx="4135826" cy="5316168"/>
          </a:xfrm>
          <a:prstGeom prst="rect">
            <a:avLst/>
          </a:prstGeom>
        </p:spPr>
      </p:pic>
      <p:pic>
        <p:nvPicPr>
          <p:cNvPr id="8" name="Picture 9" descr="Chart, box and whisker chart&#10;&#10;Description automatically generated">
            <a:extLst>
              <a:ext uri="{FF2B5EF4-FFF2-40B4-BE49-F238E27FC236}">
                <a16:creationId xmlns:a16="http://schemas.microsoft.com/office/drawing/2014/main" id="{3FECE9EE-DD96-4469-A6AA-5C65F15A6633}"/>
              </a:ext>
            </a:extLst>
          </p:cNvPr>
          <p:cNvPicPr>
            <a:picLocks noChangeAspect="1"/>
          </p:cNvPicPr>
          <p:nvPr/>
        </p:nvPicPr>
        <p:blipFill rotWithShape="1">
          <a:blip r:embed="rId4"/>
          <a:srcRect t="1618" r="-214" b="162"/>
          <a:stretch/>
        </p:blipFill>
        <p:spPr>
          <a:xfrm>
            <a:off x="301297" y="776454"/>
            <a:ext cx="4109549" cy="5313899"/>
          </a:xfrm>
          <a:prstGeom prst="rect">
            <a:avLst/>
          </a:prstGeom>
        </p:spPr>
      </p:pic>
      <p:pic>
        <p:nvPicPr>
          <p:cNvPr id="10" name="Picture 11">
            <a:extLst>
              <a:ext uri="{FF2B5EF4-FFF2-40B4-BE49-F238E27FC236}">
                <a16:creationId xmlns:a16="http://schemas.microsoft.com/office/drawing/2014/main" id="{96D592E4-DE35-479F-B91C-8D5F009E0BD8}"/>
              </a:ext>
            </a:extLst>
          </p:cNvPr>
          <p:cNvPicPr>
            <a:picLocks noChangeAspect="1"/>
          </p:cNvPicPr>
          <p:nvPr/>
        </p:nvPicPr>
        <p:blipFill>
          <a:blip r:embed="rId5"/>
          <a:stretch>
            <a:fillRect/>
          </a:stretch>
        </p:blipFill>
        <p:spPr>
          <a:xfrm>
            <a:off x="11089666" y="758496"/>
            <a:ext cx="1092326" cy="2284249"/>
          </a:xfrm>
          <a:prstGeom prst="rect">
            <a:avLst/>
          </a:prstGeom>
        </p:spPr>
      </p:pic>
    </p:spTree>
    <p:extLst>
      <p:ext uri="{BB962C8B-B14F-4D97-AF65-F5344CB8AC3E}">
        <p14:creationId xmlns:p14="http://schemas.microsoft.com/office/powerpoint/2010/main" val="40624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60B337-42E0-4DBC-B261-FDD4F2FA07E2}"/>
              </a:ext>
            </a:extLst>
          </p:cNvPr>
          <p:cNvSpPr/>
          <p:nvPr/>
        </p:nvSpPr>
        <p:spPr>
          <a:xfrm>
            <a:off x="5382" y="599387"/>
            <a:ext cx="12185947" cy="4804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96765" y="227122"/>
            <a:ext cx="4791301" cy="3743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American IPA Opportunity?</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13</a:t>
            </a:fld>
            <a:endParaRPr lang="en-US" noProof="0"/>
          </a:p>
        </p:txBody>
      </p:sp>
      <p:sp>
        <p:nvSpPr>
          <p:cNvPr id="9" name="Content Placeholder 2">
            <a:extLst>
              <a:ext uri="{FF2B5EF4-FFF2-40B4-BE49-F238E27FC236}">
                <a16:creationId xmlns:a16="http://schemas.microsoft.com/office/drawing/2014/main" id="{4E7B6AE8-FD42-4F00-A0A5-930650C987C0}"/>
              </a:ext>
            </a:extLst>
          </p:cNvPr>
          <p:cNvSpPr txBox="1">
            <a:spLocks/>
          </p:cNvSpPr>
          <p:nvPr/>
        </p:nvSpPr>
        <p:spPr>
          <a:xfrm>
            <a:off x="207885" y="5590226"/>
            <a:ext cx="8870076" cy="12783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panose="020B0604020202020204" pitchFamily="34" charset="0"/>
            </a:pPr>
            <a:r>
              <a:rPr lang="en-US" sz="1600" dirty="0">
                <a:cs typeface="Calibri"/>
              </a:rPr>
              <a:t>American IPA was 27% of the beers analyzed.</a:t>
            </a:r>
            <a:endParaRPr lang="en-US" dirty="0">
              <a:cs typeface="Calibri"/>
            </a:endParaRPr>
          </a:p>
          <a:p>
            <a:pPr marL="285750" indent="-285750">
              <a:buFont typeface="Arial,Sans-Serif" panose="020B0604020202020204" pitchFamily="34" charset="0"/>
            </a:pPr>
            <a:r>
              <a:rPr lang="en-US" sz="1600" dirty="0">
                <a:cs typeface="Calibri"/>
              </a:rPr>
              <a:t>American IPA has higher IBU and ABV than Budweiser.</a:t>
            </a:r>
            <a:endParaRPr lang="en-US" dirty="0">
              <a:cs typeface="Calibri"/>
            </a:endParaRPr>
          </a:p>
          <a:p>
            <a:pPr marL="285750" indent="-285750">
              <a:buFont typeface="Arial,Sans-Serif" panose="020B0604020202020204" pitchFamily="34" charset="0"/>
            </a:pPr>
            <a:r>
              <a:rPr lang="en-US" sz="1600" dirty="0">
                <a:cs typeface="Calibri"/>
              </a:rPr>
              <a:t>There may be an opportunity for Budweiser to develop an American IPA, which has manufacturing in a diverse # of geographic locations across the US.</a:t>
            </a:r>
          </a:p>
          <a:p>
            <a:pPr marL="285750" indent="-285750">
              <a:buFont typeface="Arial,Sans-Serif" panose="020B0604020202020204" pitchFamily="34" charset="0"/>
            </a:pPr>
            <a:endParaRPr lang="en-US" sz="1600" dirty="0">
              <a:ea typeface="+mn-lt"/>
              <a:cs typeface="+mn-lt"/>
            </a:endParaRPr>
          </a:p>
        </p:txBody>
      </p:sp>
      <p:pic>
        <p:nvPicPr>
          <p:cNvPr id="6" name="Picture 6" descr="Table&#10;&#10;Description automatically generated">
            <a:extLst>
              <a:ext uri="{FF2B5EF4-FFF2-40B4-BE49-F238E27FC236}">
                <a16:creationId xmlns:a16="http://schemas.microsoft.com/office/drawing/2014/main" id="{FE7297D7-B04F-43F5-A41F-BEC48077A4AF}"/>
              </a:ext>
            </a:extLst>
          </p:cNvPr>
          <p:cNvPicPr>
            <a:picLocks noChangeAspect="1"/>
          </p:cNvPicPr>
          <p:nvPr/>
        </p:nvPicPr>
        <p:blipFill>
          <a:blip r:embed="rId3"/>
          <a:stretch>
            <a:fillRect/>
          </a:stretch>
        </p:blipFill>
        <p:spPr>
          <a:xfrm>
            <a:off x="9068676" y="1955549"/>
            <a:ext cx="2743200" cy="1405383"/>
          </a:xfrm>
          <a:prstGeom prst="rect">
            <a:avLst/>
          </a:prstGeom>
        </p:spPr>
      </p:pic>
      <p:pic>
        <p:nvPicPr>
          <p:cNvPr id="12" name="Picture 12" descr="Map&#10;&#10;Description automatically generated">
            <a:extLst>
              <a:ext uri="{FF2B5EF4-FFF2-40B4-BE49-F238E27FC236}">
                <a16:creationId xmlns:a16="http://schemas.microsoft.com/office/drawing/2014/main" id="{F2194A14-659E-4293-8C83-900EB34FA00D}"/>
              </a:ext>
            </a:extLst>
          </p:cNvPr>
          <p:cNvPicPr>
            <a:picLocks noChangeAspect="1"/>
          </p:cNvPicPr>
          <p:nvPr/>
        </p:nvPicPr>
        <p:blipFill rotWithShape="1">
          <a:blip r:embed="rId4"/>
          <a:srcRect r="316" b="-193"/>
          <a:stretch/>
        </p:blipFill>
        <p:spPr>
          <a:xfrm>
            <a:off x="99849" y="695107"/>
            <a:ext cx="8296167" cy="4539380"/>
          </a:xfrm>
          <a:prstGeom prst="rect">
            <a:avLst/>
          </a:prstGeom>
        </p:spPr>
      </p:pic>
    </p:spTree>
    <p:extLst>
      <p:ext uri="{BB962C8B-B14F-4D97-AF65-F5344CB8AC3E}">
        <p14:creationId xmlns:p14="http://schemas.microsoft.com/office/powerpoint/2010/main" val="389039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8A2C-4D40-4BD6-9699-5A0CD908F5E1}"/>
              </a:ext>
            </a:extLst>
          </p:cNvPr>
          <p:cNvSpPr>
            <a:spLocks noGrp="1"/>
          </p:cNvSpPr>
          <p:nvPr>
            <p:ph type="title"/>
          </p:nvPr>
        </p:nvSpPr>
        <p:spPr>
          <a:xfrm>
            <a:off x="515938" y="499595"/>
            <a:ext cx="4937211" cy="1325563"/>
          </a:xfrm>
        </p:spPr>
        <p:txBody>
          <a:bodyPr anchor="ctr">
            <a:normAutofit/>
          </a:bodyPr>
          <a:lstStyle/>
          <a:p>
            <a:r>
              <a:rPr lang="en-US"/>
              <a:t>The analysis</a:t>
            </a:r>
          </a:p>
        </p:txBody>
      </p:sp>
      <p:sp>
        <p:nvSpPr>
          <p:cNvPr id="3" name="Text Placeholder 2">
            <a:extLst>
              <a:ext uri="{FF2B5EF4-FFF2-40B4-BE49-F238E27FC236}">
                <a16:creationId xmlns:a16="http://schemas.microsoft.com/office/drawing/2014/main" id="{4D0737D2-B6C5-4F6B-8BEE-735CBE79125E}"/>
              </a:ext>
            </a:extLst>
          </p:cNvPr>
          <p:cNvSpPr>
            <a:spLocks noGrp="1"/>
          </p:cNvSpPr>
          <p:nvPr>
            <p:ph idx="1"/>
          </p:nvPr>
        </p:nvSpPr>
        <p:spPr>
          <a:xfrm>
            <a:off x="234160" y="1444625"/>
            <a:ext cx="4914189" cy="4351338"/>
          </a:xfrm>
        </p:spPr>
        <p:txBody>
          <a:bodyPr vert="horz" lIns="91440" tIns="45720" rIns="91440" bIns="45720" rtlCol="0" anchor="t">
            <a:normAutofit/>
          </a:bodyPr>
          <a:lstStyle/>
          <a:p>
            <a:pPr marL="0" indent="0">
              <a:buNone/>
            </a:pPr>
            <a:r>
              <a:rPr lang="en-US"/>
              <a:t>Dataset</a:t>
            </a:r>
          </a:p>
          <a:p>
            <a:r>
              <a:rPr lang="en-US"/>
              <a:t>Looking at data from 558 breweries</a:t>
            </a:r>
            <a:endParaRPr lang="en-US">
              <a:cs typeface="Calibri"/>
            </a:endParaRPr>
          </a:p>
          <a:p>
            <a:r>
              <a:rPr lang="en-US"/>
              <a:t>Over 2,400 beers</a:t>
            </a:r>
            <a:endParaRPr lang="en-US">
              <a:cs typeface="Calibri"/>
            </a:endParaRPr>
          </a:p>
          <a:p>
            <a:pPr marL="0" indent="0">
              <a:buNone/>
            </a:pPr>
            <a:endParaRPr lang="en-US"/>
          </a:p>
          <a:p>
            <a:pPr marL="0" indent="0">
              <a:buNone/>
            </a:pPr>
            <a:r>
              <a:rPr lang="en-US"/>
              <a:t>Analysis</a:t>
            </a:r>
            <a:r>
              <a:rPr lang="en-US">
                <a:ea typeface="+mn-lt"/>
                <a:cs typeface="+mn-lt"/>
              </a:rPr>
              <a:t> </a:t>
            </a:r>
            <a:r>
              <a:rPr lang="en-US"/>
              <a:t>of</a:t>
            </a:r>
            <a:endParaRPr lang="en-US">
              <a:cs typeface="Calibri"/>
            </a:endParaRPr>
          </a:p>
          <a:p>
            <a:pPr lvl="1"/>
            <a:r>
              <a:rPr lang="en-US"/>
              <a:t>Alcohol by Volume(ABV) for 2,348 different beers</a:t>
            </a:r>
            <a:endParaRPr lang="en-US">
              <a:cs typeface="Calibri"/>
            </a:endParaRPr>
          </a:p>
          <a:p>
            <a:pPr lvl="1"/>
            <a:r>
              <a:rPr lang="en-US"/>
              <a:t>International Bitterness Units (IBU) for 1,405 different beers</a:t>
            </a:r>
            <a:endParaRPr lang="en-US">
              <a:cs typeface="Calibri"/>
            </a:endParaRPr>
          </a:p>
        </p:txBody>
      </p:sp>
      <p:sp>
        <p:nvSpPr>
          <p:cNvPr id="4" name="Slide Number Placeholder 3">
            <a:extLst>
              <a:ext uri="{FF2B5EF4-FFF2-40B4-BE49-F238E27FC236}">
                <a16:creationId xmlns:a16="http://schemas.microsoft.com/office/drawing/2014/main" id="{55BBC912-A30D-45FC-9797-4170E519BFEA}"/>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noProof="0" smtClean="0"/>
              <a:pPr>
                <a:spcAft>
                  <a:spcPts val="600"/>
                </a:spcAft>
              </a:pPr>
              <a:t>2</a:t>
            </a:fld>
            <a:endParaRPr lang="en-US" noProof="0"/>
          </a:p>
        </p:txBody>
      </p:sp>
      <p:pic>
        <p:nvPicPr>
          <p:cNvPr id="6" name="Picture 6" descr="A picture containing yellow&#10;&#10;Description automatically generated">
            <a:extLst>
              <a:ext uri="{FF2B5EF4-FFF2-40B4-BE49-F238E27FC236}">
                <a16:creationId xmlns:a16="http://schemas.microsoft.com/office/drawing/2014/main" id="{CC82F777-47BF-41A7-A071-906087CE8138}"/>
              </a:ext>
            </a:extLst>
          </p:cNvPr>
          <p:cNvPicPr>
            <a:picLocks noGrp="1" noChangeAspect="1"/>
          </p:cNvPicPr>
          <p:nvPr>
            <p:ph type="pic" sz="quarter" idx="13"/>
          </p:nvPr>
        </p:nvPicPr>
        <p:blipFill rotWithShape="1">
          <a:blip r:embed="rId3"/>
          <a:srcRect l="15250" r="15248" b="-2"/>
          <a:stretch/>
        </p:blipFill>
        <p:spPr>
          <a:xfrm>
            <a:off x="5455212" y="988536"/>
            <a:ext cx="4884848" cy="4884848"/>
          </a:xfrm>
          <a:noFill/>
        </p:spPr>
      </p:pic>
    </p:spTree>
    <p:extLst>
      <p:ext uri="{BB962C8B-B14F-4D97-AF65-F5344CB8AC3E}">
        <p14:creationId xmlns:p14="http://schemas.microsoft.com/office/powerpoint/2010/main" val="28128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9E8649-C8C0-415C-8B6A-7558F8F611B7}"/>
              </a:ext>
            </a:extLst>
          </p:cNvPr>
          <p:cNvPicPr>
            <a:picLocks noChangeAspect="1"/>
          </p:cNvPicPr>
          <p:nvPr/>
        </p:nvPicPr>
        <p:blipFill>
          <a:blip r:embed="rId3"/>
          <a:stretch>
            <a:fillRect/>
          </a:stretch>
        </p:blipFill>
        <p:spPr>
          <a:xfrm>
            <a:off x="7809571" y="1997435"/>
            <a:ext cx="3981347" cy="4024718"/>
          </a:xfrm>
          <a:prstGeom prst="rect">
            <a:avLst/>
          </a:prstGeo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55739"/>
            <a:ext cx="294460" cy="187367"/>
          </a:xfrm>
        </p:spPr>
        <p:txBody>
          <a:bodyPr anchor="ctr">
            <a:normAutofit/>
          </a:bodyPr>
          <a:lstStyle/>
          <a:p>
            <a:pPr>
              <a:spcAft>
                <a:spcPts val="600"/>
              </a:spcAft>
            </a:pPr>
            <a:fld id="{9EC71654-96A5-4280-94F3-931C61A9F92C}" type="slidenum">
              <a:rPr lang="en-US" smtClean="0"/>
              <a:pPr>
                <a:spcAft>
                  <a:spcPts val="600"/>
                </a:spcAft>
              </a:pPr>
              <a:t>3</a:t>
            </a:fld>
            <a:endParaRPr lang="en-US"/>
          </a:p>
        </p:txBody>
      </p:sp>
      <p:sp>
        <p:nvSpPr>
          <p:cNvPr id="6" name="Content Placeholder 4">
            <a:extLst>
              <a:ext uri="{FF2B5EF4-FFF2-40B4-BE49-F238E27FC236}">
                <a16:creationId xmlns:a16="http://schemas.microsoft.com/office/drawing/2014/main" id="{0D9385FF-D388-4F7B-8BB1-6080F208E53E}"/>
              </a:ext>
            </a:extLst>
          </p:cNvPr>
          <p:cNvSpPr txBox="1">
            <a:spLocks/>
          </p:cNvSpPr>
          <p:nvPr/>
        </p:nvSpPr>
        <p:spPr>
          <a:xfrm>
            <a:off x="412482" y="289247"/>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Breweries by State</a:t>
            </a:r>
          </a:p>
        </p:txBody>
      </p:sp>
      <p:pic>
        <p:nvPicPr>
          <p:cNvPr id="7" name="Content Placeholder 6">
            <a:extLst>
              <a:ext uri="{FF2B5EF4-FFF2-40B4-BE49-F238E27FC236}">
                <a16:creationId xmlns:a16="http://schemas.microsoft.com/office/drawing/2014/main" id="{E58C14A8-539E-48E6-8B91-7DCE9E3E1FC7}"/>
              </a:ext>
            </a:extLst>
          </p:cNvPr>
          <p:cNvPicPr>
            <a:picLocks noGrp="1" noChangeAspect="1"/>
          </p:cNvPicPr>
          <p:nvPr>
            <p:ph idx="1"/>
          </p:nvPr>
        </p:nvPicPr>
        <p:blipFill>
          <a:blip r:embed="rId4"/>
          <a:stretch>
            <a:fillRect/>
          </a:stretch>
        </p:blipFill>
        <p:spPr>
          <a:xfrm>
            <a:off x="0" y="1120776"/>
            <a:ext cx="7769255" cy="5549468"/>
          </a:xfrm>
          <a:prstGeom prst="rect">
            <a:avLst/>
          </a:prstGeom>
        </p:spPr>
      </p:pic>
    </p:spTree>
    <p:extLst>
      <p:ext uri="{BB962C8B-B14F-4D97-AF65-F5344CB8AC3E}">
        <p14:creationId xmlns:p14="http://schemas.microsoft.com/office/powerpoint/2010/main" val="31875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a:lstStyle/>
          <a:p>
            <a:fld id="{9EC71654-96A5-4280-94F3-931C61A9F92C}" type="slidenum">
              <a:rPr lang="en-US" smtClean="0"/>
              <a:pPr/>
              <a:t>4</a:t>
            </a:fld>
            <a:endParaRPr lang="en-US"/>
          </a:p>
        </p:txBody>
      </p:sp>
      <p:sp>
        <p:nvSpPr>
          <p:cNvPr id="11" name="Slide Number Placeholder 3">
            <a:extLst>
              <a:ext uri="{FF2B5EF4-FFF2-40B4-BE49-F238E27FC236}">
                <a16:creationId xmlns:a16="http://schemas.microsoft.com/office/drawing/2014/main" id="{66CAB701-5C02-43E5-98B1-3DFC9645D047}"/>
              </a:ext>
            </a:extLst>
          </p:cNvPr>
          <p:cNvSpPr txBox="1">
            <a:spLocks/>
          </p:cNvSpPr>
          <p:nvPr/>
        </p:nvSpPr>
        <p:spPr>
          <a:xfrm>
            <a:off x="11516096" y="66081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4</a:t>
            </a:fld>
            <a:endParaRPr lang="en-US"/>
          </a:p>
        </p:txBody>
      </p:sp>
      <p:pic>
        <p:nvPicPr>
          <p:cNvPr id="13" name="Picture 9" descr="Chart, scatter chart&#10;&#10;Description automatically generated">
            <a:extLst>
              <a:ext uri="{FF2B5EF4-FFF2-40B4-BE49-F238E27FC236}">
                <a16:creationId xmlns:a16="http://schemas.microsoft.com/office/drawing/2014/main" id="{94479E38-9F41-4D27-B6F1-6B9E23847FC5}"/>
              </a:ext>
            </a:extLst>
          </p:cNvPr>
          <p:cNvPicPr>
            <a:picLocks noChangeAspect="1"/>
          </p:cNvPicPr>
          <p:nvPr/>
        </p:nvPicPr>
        <p:blipFill rotWithShape="1">
          <a:blip r:embed="rId3"/>
          <a:srcRect t="4568" r="9732" b="326"/>
          <a:stretch/>
        </p:blipFill>
        <p:spPr>
          <a:xfrm>
            <a:off x="-3383" y="982131"/>
            <a:ext cx="9097937" cy="5805962"/>
          </a:xfrm>
          <a:prstGeom prst="rect">
            <a:avLst/>
          </a:prstGeom>
        </p:spPr>
      </p:pic>
      <p:sp>
        <p:nvSpPr>
          <p:cNvPr id="15" name="Rectangle 14">
            <a:extLst>
              <a:ext uri="{FF2B5EF4-FFF2-40B4-BE49-F238E27FC236}">
                <a16:creationId xmlns:a16="http://schemas.microsoft.com/office/drawing/2014/main" id="{BB493E11-04BD-419B-9124-A50A68326C9C}"/>
              </a:ext>
            </a:extLst>
          </p:cNvPr>
          <p:cNvSpPr/>
          <p:nvPr/>
        </p:nvSpPr>
        <p:spPr>
          <a:xfrm>
            <a:off x="6759986" y="5830309"/>
            <a:ext cx="1623334" cy="447447"/>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IBU</a:t>
            </a:r>
            <a:endParaRPr lang="en-US">
              <a:cs typeface="Calibri"/>
            </a:endParaRPr>
          </a:p>
        </p:txBody>
      </p:sp>
      <p:pic>
        <p:nvPicPr>
          <p:cNvPr id="17" name="Picture 10">
            <a:extLst>
              <a:ext uri="{FF2B5EF4-FFF2-40B4-BE49-F238E27FC236}">
                <a16:creationId xmlns:a16="http://schemas.microsoft.com/office/drawing/2014/main" id="{0629BC4D-1042-42DF-829C-8089D77FA1CF}"/>
              </a:ext>
            </a:extLst>
          </p:cNvPr>
          <p:cNvPicPr>
            <a:picLocks noChangeAspect="1"/>
          </p:cNvPicPr>
          <p:nvPr/>
        </p:nvPicPr>
        <p:blipFill>
          <a:blip r:embed="rId4"/>
          <a:stretch>
            <a:fillRect/>
          </a:stretch>
        </p:blipFill>
        <p:spPr>
          <a:xfrm rot="5400000">
            <a:off x="7730378" y="5537947"/>
            <a:ext cx="236445" cy="1035424"/>
          </a:xfrm>
          <a:prstGeom prst="rect">
            <a:avLst/>
          </a:prstGeom>
        </p:spPr>
      </p:pic>
      <p:sp>
        <p:nvSpPr>
          <p:cNvPr id="19" name="TextBox 18">
            <a:extLst>
              <a:ext uri="{FF2B5EF4-FFF2-40B4-BE49-F238E27FC236}">
                <a16:creationId xmlns:a16="http://schemas.microsoft.com/office/drawing/2014/main" id="{6095719F-5F66-4525-9DFD-976F2E1DF466}"/>
              </a:ext>
            </a:extLst>
          </p:cNvPr>
          <p:cNvSpPr txBox="1"/>
          <p:nvPr/>
        </p:nvSpPr>
        <p:spPr>
          <a:xfrm>
            <a:off x="10712824" y="2599765"/>
            <a:ext cx="158675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There is evidence of a positive relationship between ABV and IBU.</a:t>
            </a:r>
          </a:p>
          <a:p>
            <a:endParaRPr lang="en-US">
              <a:solidFill>
                <a:schemeClr val="bg1"/>
              </a:solidFill>
              <a:cs typeface="Calibri"/>
            </a:endParaRPr>
          </a:p>
        </p:txBody>
      </p:sp>
      <p:sp>
        <p:nvSpPr>
          <p:cNvPr id="27" name="Content Placeholder 4">
            <a:extLst>
              <a:ext uri="{FF2B5EF4-FFF2-40B4-BE49-F238E27FC236}">
                <a16:creationId xmlns:a16="http://schemas.microsoft.com/office/drawing/2014/main" id="{01BA52ED-1C98-4D24-8957-94C4F27C94ED}"/>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International Bitterness Units (</a:t>
            </a:r>
            <a:r>
              <a:rPr lang="en-US" i="1"/>
              <a:t>IBU</a:t>
            </a:r>
            <a:r>
              <a:rPr lang="en-US"/>
              <a:t>) vs. Alcohol by Volume (</a:t>
            </a:r>
            <a:r>
              <a:rPr lang="en-US" i="1"/>
              <a:t>ABV</a:t>
            </a:r>
            <a:r>
              <a:rPr lang="en-US"/>
              <a:t>)</a:t>
            </a:r>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 bar chart&#10;&#10;Description automatically generated">
            <a:extLst>
              <a:ext uri="{FF2B5EF4-FFF2-40B4-BE49-F238E27FC236}">
                <a16:creationId xmlns:a16="http://schemas.microsoft.com/office/drawing/2014/main" id="{427379C4-1B03-4235-B64C-98B51233ECE4}"/>
              </a:ext>
            </a:extLst>
          </p:cNvPr>
          <p:cNvPicPr>
            <a:picLocks noChangeAspect="1"/>
          </p:cNvPicPr>
          <p:nvPr/>
        </p:nvPicPr>
        <p:blipFill>
          <a:blip r:embed="rId3"/>
          <a:stretch>
            <a:fillRect/>
          </a:stretch>
        </p:blipFill>
        <p:spPr>
          <a:xfrm>
            <a:off x="210128" y="824910"/>
            <a:ext cx="9866745" cy="4711725"/>
          </a:xfrm>
          <a:prstGeom prst="rect">
            <a:avLst/>
          </a:prstGeom>
        </p:spPr>
      </p:pic>
      <p:sp>
        <p:nvSpPr>
          <p:cNvPr id="26" name="Rectangle 25">
            <a:extLst>
              <a:ext uri="{FF2B5EF4-FFF2-40B4-BE49-F238E27FC236}">
                <a16:creationId xmlns:a16="http://schemas.microsoft.com/office/drawing/2014/main" id="{E66DB32C-8069-4119-9AF4-755D169D5A30}"/>
              </a:ext>
            </a:extLst>
          </p:cNvPr>
          <p:cNvSpPr/>
          <p:nvPr/>
        </p:nvSpPr>
        <p:spPr>
          <a:xfrm>
            <a:off x="7526061" y="981627"/>
            <a:ext cx="3036768" cy="515766"/>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Median ABV</a:t>
            </a:r>
          </a:p>
        </p:txBody>
      </p:sp>
      <p:sp>
        <p:nvSpPr>
          <p:cNvPr id="36" name="Content Placeholder 2">
            <a:extLst>
              <a:ext uri="{FF2B5EF4-FFF2-40B4-BE49-F238E27FC236}">
                <a16:creationId xmlns:a16="http://schemas.microsoft.com/office/drawing/2014/main" id="{DAF109F0-4982-4C46-83F2-B63DBF6304DE}"/>
              </a:ext>
            </a:extLst>
          </p:cNvPr>
          <p:cNvSpPr txBox="1">
            <a:spLocks/>
          </p:cNvSpPr>
          <p:nvPr/>
        </p:nvSpPr>
        <p:spPr>
          <a:xfrm>
            <a:off x="452856" y="5860028"/>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cs typeface="Calibri"/>
              </a:rPr>
              <a:t>DC and Kentucky have the highest Median ABV. Both states have a high % of brands with the </a:t>
            </a:r>
            <a:r>
              <a:rPr lang="en-US" sz="1600">
                <a:ea typeface="+mn-lt"/>
                <a:cs typeface="+mn-lt"/>
              </a:rPr>
              <a:t>American Double / Imperial IPA, which has an ABV between 7-14%</a:t>
            </a:r>
            <a:endParaRPr lang="en-US" sz="1600">
              <a:cs typeface="Calibri"/>
            </a:endParaRPr>
          </a:p>
        </p:txBody>
      </p:sp>
      <p:sp>
        <p:nvSpPr>
          <p:cNvPr id="2" name="Content Placeholder 4">
            <a:extLst>
              <a:ext uri="{FF2B5EF4-FFF2-40B4-BE49-F238E27FC236}">
                <a16:creationId xmlns:a16="http://schemas.microsoft.com/office/drawing/2014/main" id="{D7425594-DAB9-4008-900E-A5450735AAD9}"/>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Alcohol by Volume</a:t>
            </a:r>
          </a:p>
        </p:txBody>
      </p:sp>
      <p:sp>
        <p:nvSpPr>
          <p:cNvPr id="11" name="Slide Number Placeholder 5">
            <a:extLst>
              <a:ext uri="{FF2B5EF4-FFF2-40B4-BE49-F238E27FC236}">
                <a16:creationId xmlns:a16="http://schemas.microsoft.com/office/drawing/2014/main" id="{896D6AAE-D373-4BAB-B822-1976B0DE9AE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5</a:t>
            </a:fld>
            <a:endParaRPr lang="en-US" noProof="0"/>
          </a:p>
        </p:txBody>
      </p:sp>
      <p:pic>
        <p:nvPicPr>
          <p:cNvPr id="5" name="Picture 5" descr="Icon&#10;&#10;Description automatically generated">
            <a:extLst>
              <a:ext uri="{FF2B5EF4-FFF2-40B4-BE49-F238E27FC236}">
                <a16:creationId xmlns:a16="http://schemas.microsoft.com/office/drawing/2014/main" id="{89EB6D81-105F-4F63-9780-EFEE48BC158D}"/>
              </a:ext>
            </a:extLst>
          </p:cNvPr>
          <p:cNvPicPr>
            <a:picLocks noChangeAspect="1"/>
          </p:cNvPicPr>
          <p:nvPr/>
        </p:nvPicPr>
        <p:blipFill>
          <a:blip r:embed="rId4"/>
          <a:stretch>
            <a:fillRect/>
          </a:stretch>
        </p:blipFill>
        <p:spPr>
          <a:xfrm rot="-5400000">
            <a:off x="9468716" y="388794"/>
            <a:ext cx="435841" cy="1716232"/>
          </a:xfrm>
          <a:prstGeom prst="rect">
            <a:avLst/>
          </a:prstGeom>
        </p:spPr>
      </p:pic>
    </p:spTree>
    <p:extLst>
      <p:ext uri="{BB962C8B-B14F-4D97-AF65-F5344CB8AC3E}">
        <p14:creationId xmlns:p14="http://schemas.microsoft.com/office/powerpoint/2010/main" val="116993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36" name="Content Placeholder 2">
            <a:extLst>
              <a:ext uri="{FF2B5EF4-FFF2-40B4-BE49-F238E27FC236}">
                <a16:creationId xmlns:a16="http://schemas.microsoft.com/office/drawing/2014/main" id="{DAF109F0-4982-4C46-83F2-B63DBF6304DE}"/>
              </a:ext>
            </a:extLst>
          </p:cNvPr>
          <p:cNvSpPr txBox="1">
            <a:spLocks/>
          </p:cNvSpPr>
          <p:nvPr/>
        </p:nvSpPr>
        <p:spPr>
          <a:xfrm>
            <a:off x="10104853" y="1230301"/>
            <a:ext cx="1873532" cy="35153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cs typeface="Calibri"/>
              </a:rPr>
              <a:t>xx</a:t>
            </a:r>
            <a:endParaRPr lang="en-US">
              <a:cs typeface="Calibri"/>
            </a:endParaRPr>
          </a:p>
        </p:txBody>
      </p:sp>
      <p:sp>
        <p:nvSpPr>
          <p:cNvPr id="2" name="Content Placeholder 4">
            <a:extLst>
              <a:ext uri="{FF2B5EF4-FFF2-40B4-BE49-F238E27FC236}">
                <a16:creationId xmlns:a16="http://schemas.microsoft.com/office/drawing/2014/main" id="{D7425594-DAB9-4008-900E-A5450735AAD9}"/>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Bitterness by State</a:t>
            </a:r>
          </a:p>
        </p:txBody>
      </p:sp>
      <p:sp>
        <p:nvSpPr>
          <p:cNvPr id="12" name="Slide Number Placeholder 5">
            <a:extLst>
              <a:ext uri="{FF2B5EF4-FFF2-40B4-BE49-F238E27FC236}">
                <a16:creationId xmlns:a16="http://schemas.microsoft.com/office/drawing/2014/main" id="{E2FEB41B-0C6B-4BF4-8FAC-118FBEC086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6</a:t>
            </a:fld>
            <a:endParaRPr lang="en-US" noProof="0"/>
          </a:p>
        </p:txBody>
      </p:sp>
      <p:pic>
        <p:nvPicPr>
          <p:cNvPr id="3" name="Picture 3" descr="Chart, bar chart, histogram&#10;&#10;Description automatically generated">
            <a:extLst>
              <a:ext uri="{FF2B5EF4-FFF2-40B4-BE49-F238E27FC236}">
                <a16:creationId xmlns:a16="http://schemas.microsoft.com/office/drawing/2014/main" id="{2ECECFDB-BC70-423B-B22F-8B9BD38594E1}"/>
              </a:ext>
            </a:extLst>
          </p:cNvPr>
          <p:cNvPicPr>
            <a:picLocks noChangeAspect="1"/>
          </p:cNvPicPr>
          <p:nvPr/>
        </p:nvPicPr>
        <p:blipFill>
          <a:blip r:embed="rId3"/>
          <a:stretch>
            <a:fillRect/>
          </a:stretch>
        </p:blipFill>
        <p:spPr>
          <a:xfrm>
            <a:off x="210127" y="982356"/>
            <a:ext cx="9889836" cy="4650837"/>
          </a:xfrm>
          <a:prstGeom prst="rect">
            <a:avLst/>
          </a:prstGeom>
        </p:spPr>
      </p:pic>
      <p:sp>
        <p:nvSpPr>
          <p:cNvPr id="4" name="Rectangle 3">
            <a:extLst>
              <a:ext uri="{FF2B5EF4-FFF2-40B4-BE49-F238E27FC236}">
                <a16:creationId xmlns:a16="http://schemas.microsoft.com/office/drawing/2014/main" id="{DC6423F5-B5C2-4513-8DD3-A60EAC40794F}"/>
              </a:ext>
            </a:extLst>
          </p:cNvPr>
          <p:cNvSpPr/>
          <p:nvPr/>
        </p:nvSpPr>
        <p:spPr>
          <a:xfrm>
            <a:off x="7526061" y="981627"/>
            <a:ext cx="3036768" cy="515766"/>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cs typeface="Calibri"/>
              </a:rPr>
              <a:t>Median IBU</a:t>
            </a:r>
          </a:p>
        </p:txBody>
      </p:sp>
      <p:pic>
        <p:nvPicPr>
          <p:cNvPr id="5" name="Picture 5" descr="Icon&#10;&#10;Description automatically generated">
            <a:extLst>
              <a:ext uri="{FF2B5EF4-FFF2-40B4-BE49-F238E27FC236}">
                <a16:creationId xmlns:a16="http://schemas.microsoft.com/office/drawing/2014/main" id="{57ED4095-9404-4AF6-9982-AF359B74FB45}"/>
              </a:ext>
            </a:extLst>
          </p:cNvPr>
          <p:cNvPicPr>
            <a:picLocks noChangeAspect="1"/>
          </p:cNvPicPr>
          <p:nvPr/>
        </p:nvPicPr>
        <p:blipFill>
          <a:blip r:embed="rId4"/>
          <a:stretch>
            <a:fillRect/>
          </a:stretch>
        </p:blipFill>
        <p:spPr>
          <a:xfrm rot="-5400000">
            <a:off x="9468716" y="388794"/>
            <a:ext cx="435841" cy="1716232"/>
          </a:xfrm>
          <a:prstGeom prst="rect">
            <a:avLst/>
          </a:prstGeom>
        </p:spPr>
      </p:pic>
      <p:sp>
        <p:nvSpPr>
          <p:cNvPr id="6" name="Content Placeholder 2">
            <a:extLst>
              <a:ext uri="{FF2B5EF4-FFF2-40B4-BE49-F238E27FC236}">
                <a16:creationId xmlns:a16="http://schemas.microsoft.com/office/drawing/2014/main" id="{B0A7A846-2CF8-4CCA-B98A-ADB1BFAC9CD9}"/>
              </a:ext>
            </a:extLst>
          </p:cNvPr>
          <p:cNvSpPr txBox="1">
            <a:spLocks/>
          </p:cNvSpPr>
          <p:nvPr/>
        </p:nvSpPr>
        <p:spPr>
          <a:xfrm>
            <a:off x="452856" y="5860028"/>
            <a:ext cx="8870076" cy="7790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cs typeface="Calibri"/>
              </a:rPr>
              <a:t>Maine and West Virginia have the highest Median IBU. Maine is known for the IPAs, which indexes higher on IBU.</a:t>
            </a:r>
          </a:p>
        </p:txBody>
      </p:sp>
    </p:spTree>
    <p:extLst>
      <p:ext uri="{BB962C8B-B14F-4D97-AF65-F5344CB8AC3E}">
        <p14:creationId xmlns:p14="http://schemas.microsoft.com/office/powerpoint/2010/main" val="223494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Chart, bar chart, histogram&#10;&#10;Description automatically generated">
            <a:extLst>
              <a:ext uri="{FF2B5EF4-FFF2-40B4-BE49-F238E27FC236}">
                <a16:creationId xmlns:a16="http://schemas.microsoft.com/office/drawing/2014/main" id="{5F5E5BEC-E94B-4E35-B6D5-265E2D418104}"/>
              </a:ext>
            </a:extLst>
          </p:cNvPr>
          <p:cNvPicPr>
            <a:picLocks noChangeAspect="1"/>
          </p:cNvPicPr>
          <p:nvPr/>
        </p:nvPicPr>
        <p:blipFill>
          <a:blip r:embed="rId3"/>
          <a:stretch>
            <a:fillRect/>
          </a:stretch>
        </p:blipFill>
        <p:spPr>
          <a:xfrm>
            <a:off x="2308" y="852566"/>
            <a:ext cx="10836564" cy="4390865"/>
          </a:xfrm>
          <a:prstGeom prst="rect">
            <a:avLst/>
          </a:prstGeom>
        </p:spPr>
      </p:pic>
      <p:sp>
        <p:nvSpPr>
          <p:cNvPr id="34" name="Content Placeholder 2">
            <a:extLst>
              <a:ext uri="{FF2B5EF4-FFF2-40B4-BE49-F238E27FC236}">
                <a16:creationId xmlns:a16="http://schemas.microsoft.com/office/drawing/2014/main" id="{05ED0B1B-7C22-4BB8-8E1A-7BEF474E73AA}"/>
              </a:ext>
            </a:extLst>
          </p:cNvPr>
          <p:cNvSpPr txBox="1">
            <a:spLocks/>
          </p:cNvSpPr>
          <p:nvPr/>
        </p:nvSpPr>
        <p:spPr>
          <a:xfrm>
            <a:off x="10202785" y="2302680"/>
            <a:ext cx="1769110" cy="285924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3" name="Rectangle 2">
            <a:extLst>
              <a:ext uri="{FF2B5EF4-FFF2-40B4-BE49-F238E27FC236}">
                <a16:creationId xmlns:a16="http://schemas.microsoft.com/office/drawing/2014/main" id="{E2AF8061-8300-4B3F-9810-F1C9F77AAFD8}"/>
              </a:ext>
            </a:extLst>
          </p:cNvPr>
          <p:cNvSpPr/>
          <p:nvPr/>
        </p:nvSpPr>
        <p:spPr>
          <a:xfrm>
            <a:off x="6113988" y="1990162"/>
            <a:ext cx="147014" cy="26067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5149DC-0324-47D7-A531-66B08EBFB07A}"/>
              </a:ext>
            </a:extLst>
          </p:cNvPr>
          <p:cNvSpPr/>
          <p:nvPr/>
        </p:nvSpPr>
        <p:spPr>
          <a:xfrm>
            <a:off x="8750688" y="2410520"/>
            <a:ext cx="147094" cy="220215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01E16A0-7B38-405C-8F7B-E572A2B92C70}"/>
              </a:ext>
            </a:extLst>
          </p:cNvPr>
          <p:cNvSpPr/>
          <p:nvPr/>
        </p:nvSpPr>
        <p:spPr>
          <a:xfrm>
            <a:off x="258148" y="5047861"/>
            <a:ext cx="11320260" cy="1617145"/>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90000"/>
              </a:lnSpc>
              <a:spcBef>
                <a:spcPts val="1000"/>
              </a:spcBef>
              <a:buFont typeface="Arial"/>
              <a:buChar char="•"/>
            </a:pPr>
            <a:r>
              <a:rPr lang="en-US">
                <a:solidFill>
                  <a:schemeClr val="tx1"/>
                </a:solidFill>
                <a:ea typeface="+mn-lt"/>
                <a:cs typeface="+mn-lt"/>
              </a:rPr>
              <a:t>Delaware and New Hampshire have some of the highest IBU for their ABV. There are some articles from Delaware about "table beer" and low ABV fruit beers.</a:t>
            </a:r>
            <a:endParaRPr lang="en-US">
              <a:solidFill>
                <a:schemeClr val="tx1"/>
              </a:solidFill>
            </a:endParaRPr>
          </a:p>
          <a:p>
            <a:pPr marL="285750" indent="-285750">
              <a:lnSpc>
                <a:spcPct val="90000"/>
              </a:lnSpc>
              <a:spcBef>
                <a:spcPts val="1000"/>
              </a:spcBef>
              <a:buFont typeface="Arial"/>
              <a:buChar char="•"/>
            </a:pPr>
            <a:r>
              <a:rPr lang="en-US">
                <a:solidFill>
                  <a:schemeClr val="tx1"/>
                </a:solidFill>
                <a:ea typeface="+mn-lt"/>
                <a:cs typeface="+mn-lt"/>
              </a:rPr>
              <a:t>However, both states combined represent &lt;1% of the data of the overall data.</a:t>
            </a:r>
          </a:p>
          <a:p>
            <a:pPr algn="ctr"/>
            <a:endParaRPr lang="en-US">
              <a:solidFill>
                <a:schemeClr val="tx1"/>
              </a:solidFill>
              <a:cs typeface="Calibri"/>
            </a:endParaRPr>
          </a:p>
        </p:txBody>
      </p:sp>
      <p:sp>
        <p:nvSpPr>
          <p:cNvPr id="4" name="Content Placeholder 4">
            <a:extLst>
              <a:ext uri="{FF2B5EF4-FFF2-40B4-BE49-F238E27FC236}">
                <a16:creationId xmlns:a16="http://schemas.microsoft.com/office/drawing/2014/main" id="{0AF86036-903C-4366-B079-28BE8BBF9282}"/>
              </a:ext>
            </a:extLst>
          </p:cNvPr>
          <p:cNvSpPr txBox="1">
            <a:spLocks/>
          </p:cNvSpPr>
          <p:nvPr/>
        </p:nvSpPr>
        <p:spPr>
          <a:xfrm>
            <a:off x="377041" y="218363"/>
            <a:ext cx="10169094" cy="94362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ABV and IBU by State</a:t>
            </a:r>
          </a:p>
        </p:txBody>
      </p:sp>
      <p:sp>
        <p:nvSpPr>
          <p:cNvPr id="11" name="Slide Number Placeholder 5">
            <a:extLst>
              <a:ext uri="{FF2B5EF4-FFF2-40B4-BE49-F238E27FC236}">
                <a16:creationId xmlns:a16="http://schemas.microsoft.com/office/drawing/2014/main" id="{0213F240-4652-4969-9948-C41D5E3EEB76}"/>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7</a:t>
            </a:fld>
            <a:endParaRPr lang="en-US" noProof="0"/>
          </a:p>
        </p:txBody>
      </p:sp>
    </p:spTree>
    <p:extLst>
      <p:ext uri="{BB962C8B-B14F-4D97-AF65-F5344CB8AC3E}">
        <p14:creationId xmlns:p14="http://schemas.microsoft.com/office/powerpoint/2010/main" val="313568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60EAFA3-1D9D-4608-AFEE-6F2D465B55AD}"/>
              </a:ext>
            </a:extLst>
          </p:cNvPr>
          <p:cNvPicPr>
            <a:picLocks noChangeAspect="1"/>
          </p:cNvPicPr>
          <p:nvPr/>
        </p:nvPicPr>
        <p:blipFill>
          <a:blip r:embed="rId3"/>
          <a:stretch>
            <a:fillRect/>
          </a:stretch>
        </p:blipFill>
        <p:spPr>
          <a:xfrm>
            <a:off x="873113" y="1318404"/>
            <a:ext cx="3125145" cy="1934233"/>
          </a:xfrm>
          <a:prstGeom prst="rect">
            <a:avLst/>
          </a:prstGeom>
        </p:spPr>
      </p:pic>
      <p:sp>
        <p:nvSpPr>
          <p:cNvPr id="2" name="Title 1">
            <a:extLst>
              <a:ext uri="{FF2B5EF4-FFF2-40B4-BE49-F238E27FC236}">
                <a16:creationId xmlns:a16="http://schemas.microsoft.com/office/drawing/2014/main" id="{D234039C-CC90-4538-81AA-AD5F3FB16725}"/>
              </a:ext>
            </a:extLst>
          </p:cNvPr>
          <p:cNvSpPr>
            <a:spLocks noGrp="1"/>
          </p:cNvSpPr>
          <p:nvPr>
            <p:ph type="title"/>
          </p:nvPr>
        </p:nvSpPr>
        <p:spPr/>
        <p:txBody>
          <a:bodyPr/>
          <a:lstStyle/>
          <a:p>
            <a:r>
              <a:rPr lang="en-US" b="0" cap="none"/>
              <a:t>Maximum ABV And IBU By State</a:t>
            </a:r>
          </a:p>
        </p:txBody>
      </p:sp>
      <p:pic>
        <p:nvPicPr>
          <p:cNvPr id="11" name="Content Placeholder 10">
            <a:extLst>
              <a:ext uri="{FF2B5EF4-FFF2-40B4-BE49-F238E27FC236}">
                <a16:creationId xmlns:a16="http://schemas.microsoft.com/office/drawing/2014/main" id="{137EA2C5-89B4-42AD-A2E3-037BB09DA6F0}"/>
              </a:ext>
            </a:extLst>
          </p:cNvPr>
          <p:cNvPicPr>
            <a:picLocks noGrp="1" noChangeAspect="1"/>
          </p:cNvPicPr>
          <p:nvPr>
            <p:ph idx="1"/>
          </p:nvPr>
        </p:nvPicPr>
        <p:blipFill>
          <a:blip r:embed="rId4"/>
          <a:stretch>
            <a:fillRect/>
          </a:stretch>
        </p:blipFill>
        <p:spPr>
          <a:xfrm>
            <a:off x="359437" y="3252637"/>
            <a:ext cx="4661684" cy="3329774"/>
          </a:xfrm>
          <a:prstGeom prst="rect">
            <a:avLst/>
          </a:prstGeom>
        </p:spPr>
      </p:pic>
      <p:sp>
        <p:nvSpPr>
          <p:cNvPr id="4" name="Slide Number Placeholder 3">
            <a:extLst>
              <a:ext uri="{FF2B5EF4-FFF2-40B4-BE49-F238E27FC236}">
                <a16:creationId xmlns:a16="http://schemas.microsoft.com/office/drawing/2014/main" id="{4C91C767-28FB-41D9-9082-A9A7C419BC62}"/>
              </a:ext>
            </a:extLst>
          </p:cNvPr>
          <p:cNvSpPr>
            <a:spLocks noGrp="1"/>
          </p:cNvSpPr>
          <p:nvPr>
            <p:ph type="sldNum" sz="quarter" idx="12"/>
          </p:nvPr>
        </p:nvSpPr>
        <p:spPr/>
        <p:txBody>
          <a:bodyPr/>
          <a:lstStyle/>
          <a:p>
            <a:fld id="{9EC71654-96A5-4280-94F3-931C61A9F92C}" type="slidenum">
              <a:rPr lang="en-US" noProof="0" smtClean="0"/>
              <a:pPr/>
              <a:t>8</a:t>
            </a:fld>
            <a:endParaRPr lang="en-US" noProof="0"/>
          </a:p>
        </p:txBody>
      </p:sp>
      <p:pic>
        <p:nvPicPr>
          <p:cNvPr id="12" name="Content Placeholder 11">
            <a:extLst>
              <a:ext uri="{FF2B5EF4-FFF2-40B4-BE49-F238E27FC236}">
                <a16:creationId xmlns:a16="http://schemas.microsoft.com/office/drawing/2014/main" id="{D79120FB-61F3-41C9-B710-D5B74272EF83}"/>
              </a:ext>
            </a:extLst>
          </p:cNvPr>
          <p:cNvPicPr>
            <a:picLocks noGrp="1" noChangeAspect="1"/>
          </p:cNvPicPr>
          <p:nvPr>
            <p:ph idx="19"/>
          </p:nvPr>
        </p:nvPicPr>
        <p:blipFill>
          <a:blip r:embed="rId5"/>
          <a:stretch>
            <a:fillRect/>
          </a:stretch>
        </p:blipFill>
        <p:spPr>
          <a:xfrm>
            <a:off x="7213838" y="1136813"/>
            <a:ext cx="4661684" cy="3329774"/>
          </a:xfrm>
          <a:prstGeom prst="rect">
            <a:avLst/>
          </a:prstGeom>
        </p:spPr>
      </p:pic>
      <p:sp>
        <p:nvSpPr>
          <p:cNvPr id="7" name="Content Placeholder 6">
            <a:extLst>
              <a:ext uri="{FF2B5EF4-FFF2-40B4-BE49-F238E27FC236}">
                <a16:creationId xmlns:a16="http://schemas.microsoft.com/office/drawing/2014/main" id="{D3D7E15D-7007-49DE-9C12-743569828B48}"/>
              </a:ext>
            </a:extLst>
          </p:cNvPr>
          <p:cNvSpPr>
            <a:spLocks noGrp="1"/>
          </p:cNvSpPr>
          <p:nvPr>
            <p:ph idx="20"/>
          </p:nvPr>
        </p:nvSpPr>
        <p:spPr>
          <a:xfrm>
            <a:off x="6267577" y="4544610"/>
            <a:ext cx="1695944" cy="1790578"/>
          </a:xfrm>
        </p:spPr>
        <p:txBody>
          <a:bodyPr/>
          <a:lstStyle/>
          <a:p>
            <a:pPr algn="ctr"/>
            <a:r>
              <a:rPr lang="en-US" cap="none">
                <a:solidFill>
                  <a:schemeClr val="bg1"/>
                </a:solidFill>
              </a:rPr>
              <a:t>SD brewery did not report IBU</a:t>
            </a:r>
          </a:p>
        </p:txBody>
      </p:sp>
      <p:sp>
        <p:nvSpPr>
          <p:cNvPr id="16" name="Content Placeholder 15">
            <a:extLst>
              <a:ext uri="{FF2B5EF4-FFF2-40B4-BE49-F238E27FC236}">
                <a16:creationId xmlns:a16="http://schemas.microsoft.com/office/drawing/2014/main" id="{57F6AF1B-428A-4EC3-95D1-674A07A8E8C5}"/>
              </a:ext>
            </a:extLst>
          </p:cNvPr>
          <p:cNvSpPr>
            <a:spLocks noGrp="1"/>
          </p:cNvSpPr>
          <p:nvPr>
            <p:ph idx="15"/>
          </p:nvPr>
        </p:nvSpPr>
        <p:spPr>
          <a:xfrm>
            <a:off x="4280404" y="1464736"/>
            <a:ext cx="1609407" cy="1640936"/>
          </a:xfrm>
        </p:spPr>
        <p:txBody>
          <a:bodyPr/>
          <a:lstStyle/>
          <a:p>
            <a:pPr algn="ctr"/>
            <a:r>
              <a:rPr lang="en-US" cap="none" dirty="0">
                <a:solidFill>
                  <a:schemeClr val="bg1"/>
                </a:solidFill>
              </a:rPr>
              <a:t>CO max ABV allowed in grocery stores 3.2%</a:t>
            </a:r>
          </a:p>
        </p:txBody>
      </p:sp>
      <p:pic>
        <p:nvPicPr>
          <p:cNvPr id="17" name="Picture 16">
            <a:extLst>
              <a:ext uri="{FF2B5EF4-FFF2-40B4-BE49-F238E27FC236}">
                <a16:creationId xmlns:a16="http://schemas.microsoft.com/office/drawing/2014/main" id="{D635767A-8EE0-4853-9D53-36368E0EA320}"/>
              </a:ext>
            </a:extLst>
          </p:cNvPr>
          <p:cNvPicPr>
            <a:picLocks noChangeAspect="1"/>
          </p:cNvPicPr>
          <p:nvPr/>
        </p:nvPicPr>
        <p:blipFill>
          <a:blip r:embed="rId6"/>
          <a:stretch>
            <a:fillRect/>
          </a:stretch>
        </p:blipFill>
        <p:spPr>
          <a:xfrm>
            <a:off x="8214531" y="4462680"/>
            <a:ext cx="3125145" cy="1942226"/>
          </a:xfrm>
          <a:prstGeom prst="rect">
            <a:avLst/>
          </a:prstGeom>
        </p:spPr>
      </p:pic>
    </p:spTree>
    <p:extLst>
      <p:ext uri="{BB962C8B-B14F-4D97-AF65-F5344CB8AC3E}">
        <p14:creationId xmlns:p14="http://schemas.microsoft.com/office/powerpoint/2010/main" val="79246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13D99-644E-4D51-954B-F5415FD52CED}"/>
              </a:ext>
            </a:extLst>
          </p:cNvPr>
          <p:cNvSpPr>
            <a:spLocks noGrp="1"/>
          </p:cNvSpPr>
          <p:nvPr>
            <p:ph type="sldNum" sz="quarter" idx="12"/>
          </p:nvPr>
        </p:nvSpPr>
        <p:spPr/>
        <p:txBody>
          <a:bodyPr/>
          <a:lstStyle/>
          <a:p>
            <a:fld id="{9EC71654-96A5-4280-94F3-931C61A9F92C}" type="slidenum">
              <a:rPr lang="en-US" noProof="0" smtClean="0"/>
              <a:pPr/>
              <a:t>9</a:t>
            </a:fld>
            <a:endParaRPr lang="en-US" noProof="0"/>
          </a:p>
        </p:txBody>
      </p:sp>
      <p:sp>
        <p:nvSpPr>
          <p:cNvPr id="3" name="Title 2">
            <a:extLst>
              <a:ext uri="{FF2B5EF4-FFF2-40B4-BE49-F238E27FC236}">
                <a16:creationId xmlns:a16="http://schemas.microsoft.com/office/drawing/2014/main" id="{10740F96-ED7E-425A-8DE0-ECE5FAF13077}"/>
              </a:ext>
            </a:extLst>
          </p:cNvPr>
          <p:cNvSpPr>
            <a:spLocks noGrp="1"/>
          </p:cNvSpPr>
          <p:nvPr>
            <p:ph type="title"/>
          </p:nvPr>
        </p:nvSpPr>
        <p:spPr>
          <a:xfrm>
            <a:off x="7514908" y="457200"/>
            <a:ext cx="3932237" cy="1600200"/>
          </a:xfrm>
        </p:spPr>
        <p:txBody>
          <a:bodyPr/>
          <a:lstStyle/>
          <a:p>
            <a:r>
              <a:rPr lang="en-US"/>
              <a:t>ABV Distribution</a:t>
            </a:r>
          </a:p>
        </p:txBody>
      </p:sp>
      <p:sp>
        <p:nvSpPr>
          <p:cNvPr id="4" name="Text Placeholder 3">
            <a:extLst>
              <a:ext uri="{FF2B5EF4-FFF2-40B4-BE49-F238E27FC236}">
                <a16:creationId xmlns:a16="http://schemas.microsoft.com/office/drawing/2014/main" id="{E993D28B-E84F-412A-8E3B-5DF350494DC2}"/>
              </a:ext>
            </a:extLst>
          </p:cNvPr>
          <p:cNvSpPr>
            <a:spLocks noGrp="1"/>
          </p:cNvSpPr>
          <p:nvPr>
            <p:ph type="body" sz="half" idx="2"/>
          </p:nvPr>
        </p:nvSpPr>
        <p:spPr>
          <a:xfrm>
            <a:off x="7402725" y="2057400"/>
            <a:ext cx="3932237" cy="3811588"/>
          </a:xfrm>
        </p:spPr>
        <p:txBody>
          <a:bodyPr/>
          <a:lstStyle/>
          <a:p>
            <a:pPr marL="285750" indent="-285750">
              <a:buFont typeface="Arial" panose="020B0604020202020204" pitchFamily="34" charset="0"/>
              <a:buChar char="•"/>
            </a:pPr>
            <a:r>
              <a:rPr lang="en-US" dirty="0"/>
              <a:t>Right Skewed Distribution</a:t>
            </a:r>
          </a:p>
          <a:p>
            <a:pPr marL="285750" indent="-285750">
              <a:buFont typeface="Arial" panose="020B0604020202020204" pitchFamily="34" charset="0"/>
              <a:buChar char="•"/>
            </a:pPr>
            <a:r>
              <a:rPr lang="en-US" dirty="0"/>
              <a:t>Pronounced peak at .1 ABV suggests rounding</a:t>
            </a:r>
          </a:p>
          <a:p>
            <a:pPr marL="285750" indent="-285750">
              <a:buFont typeface="Arial" panose="020B0604020202020204" pitchFamily="34" charset="0"/>
              <a:buChar char="•"/>
            </a:pPr>
            <a:r>
              <a:rPr lang="en-US" dirty="0"/>
              <a:t>Only one beer below .1% – Scotty K Na (discontinued low alcohol beer)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8" name="Picture 17">
            <a:extLst>
              <a:ext uri="{FF2B5EF4-FFF2-40B4-BE49-F238E27FC236}">
                <a16:creationId xmlns:a16="http://schemas.microsoft.com/office/drawing/2014/main" id="{4BE7298E-643C-4F03-B495-6FE642A9B423}"/>
              </a:ext>
            </a:extLst>
          </p:cNvPr>
          <p:cNvPicPr>
            <a:picLocks noChangeAspect="1"/>
          </p:cNvPicPr>
          <p:nvPr/>
        </p:nvPicPr>
        <p:blipFill>
          <a:blip r:embed="rId3"/>
          <a:stretch>
            <a:fillRect/>
          </a:stretch>
        </p:blipFill>
        <p:spPr>
          <a:xfrm>
            <a:off x="637615" y="5774982"/>
            <a:ext cx="6744641" cy="762106"/>
          </a:xfrm>
          <a:prstGeom prst="rect">
            <a:avLst/>
          </a:prstGeom>
        </p:spPr>
      </p:pic>
      <p:pic>
        <p:nvPicPr>
          <p:cNvPr id="19" name="Picture 18">
            <a:extLst>
              <a:ext uri="{FF2B5EF4-FFF2-40B4-BE49-F238E27FC236}">
                <a16:creationId xmlns:a16="http://schemas.microsoft.com/office/drawing/2014/main" id="{5905976E-41E2-4043-A081-750F08B11C50}"/>
              </a:ext>
            </a:extLst>
          </p:cNvPr>
          <p:cNvPicPr>
            <a:picLocks noChangeAspect="1"/>
          </p:cNvPicPr>
          <p:nvPr/>
        </p:nvPicPr>
        <p:blipFill>
          <a:blip r:embed="rId4"/>
          <a:stretch>
            <a:fillRect/>
          </a:stretch>
        </p:blipFill>
        <p:spPr>
          <a:xfrm>
            <a:off x="501376" y="4024791"/>
            <a:ext cx="7017120" cy="1750191"/>
          </a:xfrm>
          <a:prstGeom prst="rect">
            <a:avLst/>
          </a:prstGeom>
        </p:spPr>
      </p:pic>
      <p:pic>
        <p:nvPicPr>
          <p:cNvPr id="6" name="Picture 6" descr="Chart, line chart&#10;&#10;Description automatically generated">
            <a:extLst>
              <a:ext uri="{FF2B5EF4-FFF2-40B4-BE49-F238E27FC236}">
                <a16:creationId xmlns:a16="http://schemas.microsoft.com/office/drawing/2014/main" id="{F5B51262-2D80-43FF-9963-39EC2953BEA7}"/>
              </a:ext>
            </a:extLst>
          </p:cNvPr>
          <p:cNvPicPr>
            <a:picLocks noChangeAspect="1"/>
          </p:cNvPicPr>
          <p:nvPr/>
        </p:nvPicPr>
        <p:blipFill>
          <a:blip r:embed="rId5"/>
          <a:stretch>
            <a:fillRect/>
          </a:stretch>
        </p:blipFill>
        <p:spPr>
          <a:xfrm>
            <a:off x="541866" y="93328"/>
            <a:ext cx="6510867" cy="4012812"/>
          </a:xfrm>
          <a:prstGeom prst="rect">
            <a:avLst/>
          </a:prstGeom>
        </p:spPr>
      </p:pic>
    </p:spTree>
    <p:extLst>
      <p:ext uri="{BB962C8B-B14F-4D97-AF65-F5344CB8AC3E}">
        <p14:creationId xmlns:p14="http://schemas.microsoft.com/office/powerpoint/2010/main" val="110607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8106641BD241F47915B43DE595DBC3A" ma:contentTypeVersion="8" ma:contentTypeDescription="Create a new document." ma:contentTypeScope="" ma:versionID="3d60bc0253242be38142b6d505a3c5e2">
  <xsd:schema xmlns:xsd="http://www.w3.org/2001/XMLSchema" xmlns:xs="http://www.w3.org/2001/XMLSchema" xmlns:p="http://schemas.microsoft.com/office/2006/metadata/properties" xmlns:ns3="10646382-7f99-445f-9760-d0a6e5101d89" targetNamespace="http://schemas.microsoft.com/office/2006/metadata/properties" ma:root="true" ma:fieldsID="bf454348a433c28a85c50e73266a789a" ns3:_="">
    <xsd:import namespace="10646382-7f99-445f-9760-d0a6e5101d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646382-7f99-445f-9760-d0a6e5101d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0646382-7f99-445f-9760-d0a6e5101d89"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D401BAF5-ADF2-4ED0-960C-8B2ADCA0B6B7}">
  <ds:schemaRefs>
    <ds:schemaRef ds:uri="10646382-7f99-445f-9760-d0a6e5101d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EA9B47F-3DD8-4645-81DC-B88780643C07}">
  <ds:schemaRefs>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schemas.microsoft.com/office/infopath/2007/PartnerControls"/>
    <ds:schemaRef ds:uri="10646382-7f99-445f-9760-d0a6e5101d89"/>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TotalTime>
  <Words>1098</Words>
  <Application>Microsoft Macintosh PowerPoint</Application>
  <PresentationFormat>Widescreen</PresentationFormat>
  <Paragraphs>85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Arial,Sans-Serif</vt:lpstr>
      <vt:lpstr>Calibri</vt:lpstr>
      <vt:lpstr>Corbel</vt:lpstr>
      <vt:lpstr>Office Theme</vt:lpstr>
      <vt:lpstr>Beers &amp; Breweries EDA</vt:lpstr>
      <vt:lpstr>The analysis</vt:lpstr>
      <vt:lpstr>PowerPoint Presentation</vt:lpstr>
      <vt:lpstr>PowerPoint Presentation</vt:lpstr>
      <vt:lpstr>PowerPoint Presentation</vt:lpstr>
      <vt:lpstr>PowerPoint Presentation</vt:lpstr>
      <vt:lpstr>PowerPoint Presentation</vt:lpstr>
      <vt:lpstr>Maximum ABV And IBU By State</vt:lpstr>
      <vt:lpstr>ABV Distribution</vt:lpstr>
      <vt:lpstr>KNN IPA/Ale Classifier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Beers &amp; Breweries EDA</dc:title>
  <dc:creator>Miguel Bonilla</dc:creator>
  <cp:lastModifiedBy>Scott, Kendall</cp:lastModifiedBy>
  <cp:revision>5</cp:revision>
  <dcterms:created xsi:type="dcterms:W3CDTF">2022-02-20T02:14:25Z</dcterms:created>
  <dcterms:modified xsi:type="dcterms:W3CDTF">2022-03-05T23:39:57Z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0x010100F8106641BD241F47915B43DE595DBC3A</vt:lpwstr>
  </property>
</Properties>
</file>